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4"/>
  </p:handoutMasterIdLst>
  <p:sldIdLst>
    <p:sldId id="258" r:id="rId2"/>
    <p:sldId id="260" r:id="rId3"/>
  </p:sldIdLst>
  <p:sldSz cx="6858000" cy="9144000" type="screen4x3"/>
  <p:notesSz cx="9926638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304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7BC79-2187-4B3A-A16B-6CB976F6BF36}" type="datetimeFigureOut">
              <a:rPr lang="ko-KR" altLang="en-US" smtClean="0"/>
              <a:pPr/>
              <a:t>2018-09-05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B491E-154A-4D74-8A1C-1EA0968521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C25C-2BDE-4D4C-BB9D-02BAEE82DCE7}" type="datetimeFigureOut">
              <a:rPr lang="ko-KR" altLang="en-US" smtClean="0"/>
              <a:pPr/>
              <a:t>2018-09-05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5322-BDAA-4B7E-9EDC-882671CF00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C25C-2BDE-4D4C-BB9D-02BAEE82DCE7}" type="datetimeFigureOut">
              <a:rPr lang="ko-KR" altLang="en-US" smtClean="0"/>
              <a:pPr/>
              <a:t>2018-09-05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5322-BDAA-4B7E-9EDC-882671CF00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C25C-2BDE-4D4C-BB9D-02BAEE82DCE7}" type="datetimeFigureOut">
              <a:rPr lang="ko-KR" altLang="en-US" smtClean="0"/>
              <a:pPr/>
              <a:t>2018-09-05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5322-BDAA-4B7E-9EDC-882671CF00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C25C-2BDE-4D4C-BB9D-02BAEE82DCE7}" type="datetimeFigureOut">
              <a:rPr lang="ko-KR" altLang="en-US" smtClean="0"/>
              <a:pPr/>
              <a:t>2018-09-05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5322-BDAA-4B7E-9EDC-882671CF00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C25C-2BDE-4D4C-BB9D-02BAEE82DCE7}" type="datetimeFigureOut">
              <a:rPr lang="ko-KR" altLang="en-US" smtClean="0"/>
              <a:pPr/>
              <a:t>2018-09-05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5322-BDAA-4B7E-9EDC-882671CF00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C25C-2BDE-4D4C-BB9D-02BAEE82DCE7}" type="datetimeFigureOut">
              <a:rPr lang="ko-KR" altLang="en-US" smtClean="0"/>
              <a:pPr/>
              <a:t>2018-09-05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5322-BDAA-4B7E-9EDC-882671CF00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C25C-2BDE-4D4C-BB9D-02BAEE82DCE7}" type="datetimeFigureOut">
              <a:rPr lang="ko-KR" altLang="en-US" smtClean="0"/>
              <a:pPr/>
              <a:t>2018-09-05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5322-BDAA-4B7E-9EDC-882671CF00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C25C-2BDE-4D4C-BB9D-02BAEE82DCE7}" type="datetimeFigureOut">
              <a:rPr lang="ko-KR" altLang="en-US" smtClean="0"/>
              <a:pPr/>
              <a:t>2018-09-05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5322-BDAA-4B7E-9EDC-882671CF00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C25C-2BDE-4D4C-BB9D-02BAEE82DCE7}" type="datetimeFigureOut">
              <a:rPr lang="ko-KR" altLang="en-US" smtClean="0"/>
              <a:pPr/>
              <a:t>2018-09-05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5322-BDAA-4B7E-9EDC-882671CF00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C25C-2BDE-4D4C-BB9D-02BAEE82DCE7}" type="datetimeFigureOut">
              <a:rPr lang="ko-KR" altLang="en-US" smtClean="0"/>
              <a:pPr/>
              <a:t>2018-09-05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5322-BDAA-4B7E-9EDC-882671CF00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C25C-2BDE-4D4C-BB9D-02BAEE82DCE7}" type="datetimeFigureOut">
              <a:rPr lang="ko-KR" altLang="en-US" smtClean="0"/>
              <a:pPr/>
              <a:t>2018-09-05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5322-BDAA-4B7E-9EDC-882671CF00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EC25C-2BDE-4D4C-BB9D-02BAEE82DCE7}" type="datetimeFigureOut">
              <a:rPr lang="ko-KR" altLang="en-US" smtClean="0"/>
              <a:pPr/>
              <a:t>2018-09-05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D5322-BDAA-4B7E-9EDC-882671CF00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klim@kodit.co.kr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235596" y="1403648"/>
            <a:ext cx="6408712" cy="489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7012"/>
          <a:stretch>
            <a:fillRect/>
          </a:stretch>
        </p:blipFill>
        <p:spPr bwMode="auto">
          <a:xfrm>
            <a:off x="2251075" y="0"/>
            <a:ext cx="460692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8640" y="428635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중소기업 사장님들의 든든한 우산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3000" dirty="0" smtClean="0">
                <a:latin typeface="HY견고딕" pitchFamily="18" charset="-127"/>
                <a:ea typeface="HY견고딕" pitchFamily="18" charset="-127"/>
              </a:rPr>
              <a:t>매출채권보험 제도 안내</a:t>
            </a:r>
            <a:endParaRPr lang="ko-KR" altLang="en-US" sz="3000" dirty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235596" y="6516216"/>
          <a:ext cx="6408712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813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132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174" y="6541268"/>
            <a:ext cx="62843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6236" y="8291364"/>
            <a:ext cx="628434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26" y="8291364"/>
            <a:ext cx="628433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93088" y="6541268"/>
            <a:ext cx="628433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811660" y="65663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판매위험 보장</a:t>
            </a:r>
            <a:endParaRPr lang="ko-KR" alt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242992" y="846043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b="1" dirty="0" smtClean="0"/>
              <a:t>대출금리 우대</a:t>
            </a:r>
            <a:endParaRPr lang="ko-KR" alt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27268" y="845728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매출증대</a:t>
            </a:r>
            <a:endParaRPr lang="ko-KR" alt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246140" y="657569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b="1" dirty="0" smtClean="0"/>
              <a:t>사후관</a:t>
            </a:r>
            <a:r>
              <a:rPr lang="ko-KR" altLang="en-US" b="1" dirty="0"/>
              <a:t>리</a:t>
            </a:r>
          </a:p>
        </p:txBody>
      </p:sp>
      <p:sp>
        <p:nvSpPr>
          <p:cNvPr id="20" name="타원 19"/>
          <p:cNvSpPr/>
          <p:nvPr/>
        </p:nvSpPr>
        <p:spPr>
          <a:xfrm>
            <a:off x="2361406" y="6663380"/>
            <a:ext cx="2138336" cy="211328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>
                <a:solidFill>
                  <a:schemeClr val="tx1"/>
                </a:solidFill>
              </a:rPr>
              <a:t>매출채권보험</a:t>
            </a:r>
            <a:endParaRPr lang="en-US" altLang="ko-KR" sz="17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2600" dirty="0" smtClean="0">
                <a:solidFill>
                  <a:schemeClr val="tx1"/>
                </a:solidFill>
              </a:rPr>
              <a:t>4</a:t>
            </a:r>
            <a:r>
              <a:rPr lang="ko-KR" altLang="en-US" sz="2600" dirty="0" smtClean="0">
                <a:solidFill>
                  <a:schemeClr val="tx1"/>
                </a:solidFill>
              </a:rPr>
              <a:t>대 효과</a:t>
            </a:r>
            <a:endParaRPr lang="ko-KR" altLang="en-US" sz="2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5596" y="7092280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가입한 회사는 발생한 미수금의 최대 </a:t>
            </a:r>
            <a:r>
              <a:rPr lang="en-US" altLang="ko-KR" sz="1000" dirty="0" smtClean="0"/>
              <a:t>80%</a:t>
            </a:r>
            <a:r>
              <a:rPr lang="ko-KR" altLang="en-US" sz="1000" dirty="0" smtClean="0"/>
              <a:t>까지 지급받을 수</a:t>
            </a:r>
            <a:endParaRPr lang="en-US" altLang="ko-KR" sz="1000" dirty="0" smtClean="0"/>
          </a:p>
          <a:p>
            <a:r>
              <a:rPr lang="ko-KR" altLang="en-US" sz="1000" dirty="0" smtClean="0"/>
              <a:t>있습니다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4656284" y="7092280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 smtClean="0"/>
              <a:t>가입 거래처를 </a:t>
            </a:r>
            <a:r>
              <a:rPr lang="en-US" altLang="ko-KR" sz="1000" dirty="0" smtClean="0"/>
              <a:t>1</a:t>
            </a:r>
            <a:r>
              <a:rPr lang="ko-KR" altLang="en-US" sz="1000" dirty="0" smtClean="0"/>
              <a:t>년간 모니터링 하고 이상 징후가 확인되면</a:t>
            </a:r>
            <a:endParaRPr lang="en-US" altLang="ko-KR" sz="1000" dirty="0" smtClean="0"/>
          </a:p>
          <a:p>
            <a:pPr algn="r"/>
            <a:r>
              <a:rPr lang="ko-KR" altLang="en-US" sz="1000" dirty="0" smtClean="0"/>
              <a:t>신속하게 알려드립니다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226218" y="7737204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안전한 담보를 기반으로 장기간 외상거래를 더 활발하게 하여</a:t>
            </a:r>
            <a:endParaRPr lang="en-US" altLang="ko-KR" sz="1000" dirty="0" smtClean="0"/>
          </a:p>
          <a:p>
            <a:r>
              <a:rPr lang="ko-KR" altLang="en-US" sz="1000" dirty="0" smtClean="0"/>
              <a:t>매출 증대를 기대할 수 있습니다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4666412" y="7749730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 err="1" smtClean="0"/>
              <a:t>보험가입된</a:t>
            </a:r>
            <a:r>
              <a:rPr lang="ko-KR" altLang="en-US" sz="1000" dirty="0" smtClean="0"/>
              <a:t> 매출채권에 대하여 </a:t>
            </a:r>
            <a:r>
              <a:rPr lang="ko-KR" altLang="en-US" sz="1000" dirty="0" err="1" smtClean="0"/>
              <a:t>외담대</a:t>
            </a:r>
            <a:r>
              <a:rPr lang="ko-KR" altLang="en-US" sz="1000" dirty="0" smtClean="0"/>
              <a:t> </a:t>
            </a:r>
            <a:r>
              <a:rPr lang="ko-KR" altLang="en-US" sz="1000" dirty="0" err="1" smtClean="0"/>
              <a:t>이용시</a:t>
            </a:r>
            <a:r>
              <a:rPr lang="ko-KR" altLang="en-US" sz="1000" dirty="0" smtClean="0"/>
              <a:t> 은행내규에 따라 우대금리를 받을 수 있습니다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pic>
        <p:nvPicPr>
          <p:cNvPr id="4" name="Picture 5" descr="C:\Users\Shinbo\AppData\Local\Temp\AttachManager\image0027.jpg"/>
          <p:cNvPicPr>
            <a:picLocks noChangeAspect="1" noChangeArrowheads="1"/>
          </p:cNvPicPr>
          <p:nvPr/>
        </p:nvPicPr>
        <p:blipFill>
          <a:blip r:embed="rId7" cstate="print"/>
          <a:srcRect l="14312" t="4474" r="7671" b="36613"/>
          <a:stretch>
            <a:fillRect/>
          </a:stretch>
        </p:blipFill>
        <p:spPr bwMode="auto">
          <a:xfrm>
            <a:off x="356406" y="1475656"/>
            <a:ext cx="6192688" cy="4740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235596" y="1666628"/>
            <a:ext cx="6408712" cy="2094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324971216" descr="EMB000008d402bb"/>
          <p:cNvPicPr>
            <a:picLocks noChangeAspect="1" noChangeArrowheads="1"/>
          </p:cNvPicPr>
          <p:nvPr/>
        </p:nvPicPr>
        <p:blipFill>
          <a:blip r:embed="rId2" cstate="print"/>
          <a:srcRect l="8455" t="16562" r="4410" b="16132"/>
          <a:stretch>
            <a:fillRect/>
          </a:stretch>
        </p:blipFill>
        <p:spPr bwMode="auto">
          <a:xfrm>
            <a:off x="404664" y="1747542"/>
            <a:ext cx="6065838" cy="190402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16632" y="53955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매출채권보험 구조도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25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6632" y="392392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창업성장 매출채권보험 이용조건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2500" dirty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23" name="표 22"/>
          <p:cNvGraphicFramePr>
            <a:graphicFrameLocks noGrp="1"/>
          </p:cNvGraphicFramePr>
          <p:nvPr/>
        </p:nvGraphicFramePr>
        <p:xfrm>
          <a:off x="213692" y="4355977"/>
          <a:ext cx="6408712" cy="1903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7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32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</a:rPr>
                        <a:t>지원대상</a:t>
                      </a:r>
                      <a:endParaRPr lang="ko-KR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</a:rPr>
                        <a:t>사업개시일로부터 청약 </a:t>
                      </a:r>
                      <a:r>
                        <a:rPr lang="ko-KR" altLang="en-US" sz="1300" b="0" dirty="0" err="1" smtClean="0">
                          <a:solidFill>
                            <a:schemeClr val="tx1"/>
                          </a:solidFill>
                        </a:rPr>
                        <a:t>접수일까지</a:t>
                      </a: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</a:rPr>
                        <a:t> 기간이 </a:t>
                      </a:r>
                      <a:r>
                        <a:rPr lang="en-US" altLang="ko-KR" sz="13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</a:rPr>
                        <a:t>년 이내인 기업</a:t>
                      </a:r>
                      <a:endParaRPr lang="ko-KR" alt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7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</a:rPr>
                        <a:t>지원한도</a:t>
                      </a:r>
                      <a:endParaRPr lang="ko-KR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</a:rPr>
                        <a:t>보험계약자 한도 최대 </a:t>
                      </a:r>
                      <a:r>
                        <a:rPr lang="en-US" altLang="ko-KR" sz="13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1300" b="0" dirty="0" err="1" smtClean="0">
                          <a:solidFill>
                            <a:schemeClr val="tx1"/>
                          </a:solidFill>
                        </a:rPr>
                        <a:t>억원</a:t>
                      </a: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300" b="0" dirty="0" smtClean="0">
                          <a:solidFill>
                            <a:schemeClr val="tx1"/>
                          </a:solidFill>
                        </a:rPr>
                        <a:t>(3</a:t>
                      </a: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</a:rPr>
                        <a:t>년 이내</a:t>
                      </a:r>
                      <a:r>
                        <a:rPr lang="en-US" altLang="ko-KR" sz="1300" b="0" dirty="0" smtClean="0">
                          <a:solidFill>
                            <a:schemeClr val="tx1"/>
                          </a:solidFill>
                        </a:rPr>
                        <a:t>), 5</a:t>
                      </a:r>
                      <a:r>
                        <a:rPr lang="ko-KR" altLang="en-US" sz="1300" b="0" dirty="0" err="1" smtClean="0">
                          <a:solidFill>
                            <a:schemeClr val="tx1"/>
                          </a:solidFill>
                        </a:rPr>
                        <a:t>억원</a:t>
                      </a: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300" b="0" dirty="0" smtClean="0">
                          <a:solidFill>
                            <a:schemeClr val="tx1"/>
                          </a:solidFill>
                        </a:rPr>
                        <a:t>(7</a:t>
                      </a: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</a:rPr>
                        <a:t>년 이내</a:t>
                      </a:r>
                      <a:r>
                        <a:rPr lang="en-US" altLang="ko-KR" sz="13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7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</a:rPr>
                        <a:t>지원내용</a:t>
                      </a:r>
                      <a:endParaRPr lang="ko-KR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None/>
                      </a:pP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</a:rPr>
                        <a:t>거래처의 부도</a:t>
                      </a:r>
                      <a:r>
                        <a:rPr lang="en-US" altLang="ko-KR" sz="13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</a:rPr>
                        <a:t>대금결제지연</a:t>
                      </a:r>
                      <a:r>
                        <a:rPr lang="en-US" altLang="ko-KR" sz="13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</a:rPr>
                        <a:t>회생신청</a:t>
                      </a:r>
                      <a:r>
                        <a:rPr lang="en-US" altLang="ko-KR" sz="13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</a:rPr>
                        <a:t>폐업 등의 사유로 매출채권을 회수하지 못한 경우 손해금액의 </a:t>
                      </a:r>
                      <a:r>
                        <a:rPr lang="ko-KR" altLang="en-US" sz="1300" b="1" dirty="0" smtClean="0">
                          <a:solidFill>
                            <a:srgbClr val="FF0000"/>
                          </a:solidFill>
                        </a:rPr>
                        <a:t>최대 </a:t>
                      </a:r>
                      <a:r>
                        <a:rPr lang="en-US" altLang="ko-KR" sz="1300" b="1" dirty="0" smtClean="0">
                          <a:solidFill>
                            <a:srgbClr val="FF0000"/>
                          </a:solidFill>
                        </a:rPr>
                        <a:t>80%</a:t>
                      </a: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</a:rPr>
                        <a:t>를 가입금액 범위 내 지급</a:t>
                      </a:r>
                      <a:endParaRPr lang="en-US" altLang="ko-KR" sz="13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8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</a:rPr>
                        <a:t>지원조건</a:t>
                      </a:r>
                      <a:endParaRPr lang="ko-KR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None/>
                      </a:pP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</a:rPr>
                        <a:t>정상적인 상거래</a:t>
                      </a: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</a:rPr>
                        <a:t> 중인 거래처로 기금이 정하는 신용조건 충족하는 기업</a:t>
                      </a:r>
                      <a:endParaRPr lang="en-US" altLang="ko-KR" sz="13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8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 err="1" smtClean="0">
                          <a:solidFill>
                            <a:schemeClr val="tx1"/>
                          </a:solidFill>
                        </a:rPr>
                        <a:t>보험료율</a:t>
                      </a:r>
                      <a:endParaRPr lang="ko-KR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None/>
                      </a:pP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</a:rPr>
                        <a:t>보험금액의 </a:t>
                      </a:r>
                      <a:r>
                        <a:rPr lang="en-US" altLang="ko-KR" sz="13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altLang="ko-KR" sz="1300" b="0" dirty="0" smtClean="0">
                          <a:solidFill>
                            <a:srgbClr val="FF0000"/>
                          </a:solidFill>
                        </a:rPr>
                        <a:t>%(</a:t>
                      </a:r>
                      <a:r>
                        <a:rPr lang="ko-KR" altLang="en-US" sz="1300" b="1" dirty="0" smtClean="0">
                          <a:solidFill>
                            <a:srgbClr val="0000FF"/>
                          </a:solidFill>
                        </a:rPr>
                        <a:t>청년창업</a:t>
                      </a:r>
                      <a:r>
                        <a:rPr lang="en-US" altLang="ko-KR" sz="1300" b="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</a:rPr>
                        <a:t>만</a:t>
                      </a:r>
                      <a:r>
                        <a:rPr lang="en-US" altLang="ko-KR" sz="1300" b="0" dirty="0" smtClean="0">
                          <a:solidFill>
                            <a:schemeClr val="tx1"/>
                          </a:solidFill>
                        </a:rPr>
                        <a:t>17 ~39</a:t>
                      </a: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</a:rPr>
                        <a:t>세</a:t>
                      </a: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</a:rPr>
                        <a:t> 이하</a:t>
                      </a:r>
                      <a:r>
                        <a:rPr lang="en-US" altLang="ko-KR" sz="1300" b="0" baseline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</a:rPr>
                        <a:t>의 경우 </a:t>
                      </a:r>
                      <a:r>
                        <a:rPr lang="en-US" altLang="ko-KR" sz="1300" b="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altLang="ko-KR" sz="1300" b="1" baseline="0" dirty="0" smtClean="0">
                          <a:solidFill>
                            <a:srgbClr val="0000FF"/>
                          </a:solidFill>
                        </a:rPr>
                        <a:t>0.7</a:t>
                      </a:r>
                      <a:r>
                        <a:rPr lang="en-US" altLang="ko-KR" sz="1300" b="1" baseline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en-US" altLang="ko-KR" sz="1300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altLang="ko-KR" sz="13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16632" y="644420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창업성장 매출채권보험 상품종류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25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35596" y="6885548"/>
            <a:ext cx="6408712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 smtClean="0">
                <a:solidFill>
                  <a:schemeClr val="tx1"/>
                </a:solidFill>
              </a:rPr>
              <a:t>기업의 특성에 맞춰 전문 설계사가 상품을 추천하여 드립니다</a:t>
            </a:r>
            <a:r>
              <a:rPr lang="en-US" altLang="ko-KR" sz="1500" b="1" dirty="0" smtClean="0">
                <a:solidFill>
                  <a:schemeClr val="tx1"/>
                </a:solidFill>
              </a:rPr>
              <a:t>.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260648" y="7317596"/>
          <a:ext cx="6336704" cy="789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6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</a:rPr>
                        <a:t>거래처가 적을 경우 </a:t>
                      </a:r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300" b="1" dirty="0" err="1" smtClean="0">
                          <a:solidFill>
                            <a:schemeClr val="tx1"/>
                          </a:solidFill>
                        </a:rPr>
                        <a:t>한사랑</a:t>
                      </a: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</a:rPr>
                        <a:t> 보험</a:t>
                      </a:r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</a:rPr>
                        <a:t>거래처가 많을 경우 </a:t>
                      </a:r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</a:rPr>
                        <a:t>다사랑 보험</a:t>
                      </a:r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852">
                <a:tc>
                  <a:txBody>
                    <a:bodyPr/>
                    <a:lstStyle/>
                    <a:p>
                      <a:pPr algn="ctr" latinLnBrk="1">
                        <a:buFontTx/>
                        <a:buChar char="-"/>
                      </a:pPr>
                      <a:r>
                        <a:rPr lang="en-US" altLang="ko-KR" sz="13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</a:rPr>
                        <a:t>거래처 </a:t>
                      </a:r>
                      <a:r>
                        <a:rPr lang="en-US" altLang="ko-KR" sz="13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</a:rPr>
                        <a:t>개씩 개별 가입</a:t>
                      </a:r>
                      <a:endParaRPr lang="en-US" altLang="ko-KR" sz="13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>
                        <a:buFontTx/>
                        <a:buChar char="-"/>
                      </a:pPr>
                      <a:r>
                        <a:rPr lang="en-US" altLang="ko-KR" sz="13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</a:rPr>
                        <a:t>최소한의</a:t>
                      </a: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</a:rPr>
                        <a:t> 요건 검토</a:t>
                      </a:r>
                      <a:endParaRPr lang="ko-KR" alt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buFontTx/>
                        <a:buChar char="-"/>
                      </a:pPr>
                      <a:r>
                        <a:rPr lang="en-US" altLang="ko-KR" sz="13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</a:rPr>
                        <a:t>원하는 기업에 대한 검토</a:t>
                      </a:r>
                      <a:endParaRPr lang="en-US" altLang="ko-KR" sz="13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>
                        <a:buFontTx/>
                        <a:buChar char="-"/>
                      </a:pPr>
                      <a:r>
                        <a:rPr lang="en-US" altLang="ko-KR" sz="13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</a:rPr>
                        <a:t>최소 </a:t>
                      </a:r>
                      <a:r>
                        <a:rPr lang="en-US" altLang="ko-KR" sz="13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</a:rPr>
                        <a:t>개</a:t>
                      </a: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</a:rPr>
                        <a:t> 거래처에 대한 가입</a:t>
                      </a:r>
                      <a:endParaRPr lang="ko-KR" altLang="en-US" sz="13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98018" y="8269460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1" dirty="0" smtClean="0"/>
              <a:t>신용보증기금 인천영업본부 팀장 홍성연</a:t>
            </a:r>
            <a:r>
              <a:rPr lang="en-US" altLang="ko-KR" sz="1700" b="1" dirty="0" smtClean="0"/>
              <a:t>,</a:t>
            </a:r>
            <a:r>
              <a:rPr lang="ko-KR" altLang="en-US" sz="1700" b="1" dirty="0" smtClean="0"/>
              <a:t>임택규</a:t>
            </a:r>
            <a:r>
              <a:rPr lang="en-US" altLang="ko-KR" sz="1700" b="1" dirty="0" smtClean="0"/>
              <a:t>,</a:t>
            </a:r>
            <a:r>
              <a:rPr lang="ko-KR" altLang="en-US" sz="1700" b="1" dirty="0" smtClean="0"/>
              <a:t>황정일</a:t>
            </a:r>
            <a:r>
              <a:rPr lang="en-US" altLang="ko-KR" sz="1700" b="1" dirty="0" smtClean="0"/>
              <a:t>,</a:t>
            </a:r>
            <a:r>
              <a:rPr lang="ko-KR" altLang="en-US" sz="1700" b="1" dirty="0" smtClean="0"/>
              <a:t>이창권</a:t>
            </a:r>
            <a:endParaRPr lang="en-US" altLang="ko-KR" sz="1700" b="1" dirty="0" smtClean="0"/>
          </a:p>
          <a:p>
            <a:r>
              <a:rPr lang="en-US" altLang="ko-KR" sz="1300" b="1" dirty="0" smtClean="0"/>
              <a:t>Tel : 032-450-1546(~31,37,41) Fax. : 0505-071-3556, E : </a:t>
            </a:r>
            <a:r>
              <a:rPr lang="en-US" altLang="ko-KR" sz="1300" b="1" dirty="0" smtClean="0">
                <a:hlinkClick r:id="rId3"/>
              </a:rPr>
              <a:t>tklim@kodit.co.kr</a:t>
            </a:r>
            <a:endParaRPr lang="en-US" altLang="ko-KR" sz="1300" b="1" dirty="0" smtClean="0"/>
          </a:p>
          <a:p>
            <a:r>
              <a:rPr lang="ko-KR" altLang="en-US" sz="1300" b="1" dirty="0" smtClean="0"/>
              <a:t>인천시 남동구 </a:t>
            </a:r>
            <a:r>
              <a:rPr lang="ko-KR" altLang="en-US" sz="1300" b="1" dirty="0" err="1" smtClean="0"/>
              <a:t>성말로</a:t>
            </a:r>
            <a:r>
              <a:rPr lang="en-US" altLang="ko-KR" sz="1300" b="1" dirty="0" smtClean="0"/>
              <a:t>1, 3</a:t>
            </a:r>
            <a:r>
              <a:rPr lang="ko-KR" altLang="en-US" sz="1300" b="1" dirty="0" smtClean="0"/>
              <a:t>층 </a:t>
            </a:r>
            <a:r>
              <a:rPr lang="en-US" altLang="ko-KR" sz="1300" b="1" dirty="0" smtClean="0"/>
              <a:t>(</a:t>
            </a:r>
            <a:r>
              <a:rPr lang="ko-KR" altLang="en-US" sz="1300" b="1" dirty="0" err="1" smtClean="0"/>
              <a:t>구월동</a:t>
            </a:r>
            <a:r>
              <a:rPr lang="en-US" altLang="ko-KR" sz="1300" b="1" dirty="0" smtClean="0"/>
              <a:t>, </a:t>
            </a:r>
            <a:r>
              <a:rPr lang="ko-KR" altLang="en-US" sz="1300" b="1" dirty="0" smtClean="0"/>
              <a:t>신용보증기금</a:t>
            </a:r>
            <a:r>
              <a:rPr lang="en-US" altLang="ko-KR" sz="1300" b="1" dirty="0" smtClean="0"/>
              <a:t>)</a:t>
            </a:r>
          </a:p>
          <a:p>
            <a:endParaRPr lang="ko-KR" altLang="en-US" sz="1300" b="1" dirty="0"/>
          </a:p>
        </p:txBody>
      </p:sp>
      <p:sp>
        <p:nvSpPr>
          <p:cNvPr id="15" name="직사각형 14"/>
          <p:cNvSpPr/>
          <p:nvPr/>
        </p:nvSpPr>
        <p:spPr>
          <a:xfrm>
            <a:off x="213692" y="971600"/>
            <a:ext cx="6408712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50" dirty="0" smtClean="0">
                <a:solidFill>
                  <a:schemeClr val="tx1"/>
                </a:solidFill>
              </a:rPr>
              <a:t>매출채권보험은 중소기업이 거래처에 외상판매하고</a:t>
            </a:r>
            <a:r>
              <a:rPr lang="en-US" altLang="ko-KR" sz="1350" dirty="0" smtClean="0">
                <a:solidFill>
                  <a:schemeClr val="tx1"/>
                </a:solidFill>
              </a:rPr>
              <a:t>, </a:t>
            </a:r>
            <a:r>
              <a:rPr lang="ko-KR" altLang="en-US" sz="1350" dirty="0" smtClean="0">
                <a:solidFill>
                  <a:schemeClr val="tx1"/>
                </a:solidFill>
              </a:rPr>
              <a:t>외상대금을 회수하지 못할 때 발생하는 </a:t>
            </a:r>
            <a:r>
              <a:rPr lang="ko-KR" altLang="en-US" sz="1350" b="1" dirty="0" smtClean="0">
                <a:solidFill>
                  <a:schemeClr val="tx1"/>
                </a:solidFill>
              </a:rPr>
              <a:t>손실금을 신용보증기금이 지급</a:t>
            </a:r>
            <a:r>
              <a:rPr lang="ko-KR" altLang="en-US" sz="1350" dirty="0" smtClean="0">
                <a:solidFill>
                  <a:schemeClr val="tx1"/>
                </a:solidFill>
              </a:rPr>
              <a:t>하여 드리는 </a:t>
            </a:r>
            <a:r>
              <a:rPr lang="ko-KR" altLang="en-US" sz="1350" b="1" dirty="0" err="1" smtClean="0">
                <a:solidFill>
                  <a:schemeClr val="tx1"/>
                </a:solidFill>
              </a:rPr>
              <a:t>공적보장제도</a:t>
            </a:r>
            <a:r>
              <a:rPr lang="ko-KR" altLang="en-US" sz="1350" dirty="0" smtClean="0">
                <a:solidFill>
                  <a:schemeClr val="tx1"/>
                </a:solidFill>
              </a:rPr>
              <a:t> 입니다</a:t>
            </a:r>
            <a:r>
              <a:rPr lang="en-US" altLang="ko-KR" sz="1350" dirty="0" smtClean="0">
                <a:solidFill>
                  <a:schemeClr val="tx1"/>
                </a:solidFill>
              </a:rPr>
              <a:t>.</a:t>
            </a:r>
            <a:endParaRPr lang="ko-KR" altLang="en-US" sz="1350" dirty="0">
              <a:solidFill>
                <a:schemeClr val="tx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 t="7012"/>
          <a:stretch>
            <a:fillRect/>
          </a:stretch>
        </p:blipFill>
        <p:spPr bwMode="auto">
          <a:xfrm>
            <a:off x="2251075" y="0"/>
            <a:ext cx="460692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260</Words>
  <Application>Microsoft Office PowerPoint</Application>
  <PresentationFormat>화면 슬라이드 쇼(4:3)</PresentationFormat>
  <Paragraphs>39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6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90</cp:revision>
  <dcterms:created xsi:type="dcterms:W3CDTF">2016-07-12T06:12:42Z</dcterms:created>
  <dcterms:modified xsi:type="dcterms:W3CDTF">2018-09-05T04:24:47Z</dcterms:modified>
</cp:coreProperties>
</file>